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33" d="100"/>
          <a:sy n="33" d="100"/>
        </p:scale>
        <p:origin x="1464" y="-3630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1181101" y="3629025"/>
            <a:ext cx="28268612" cy="6315075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endParaRPr lang="en-US" altLang="ko-KR" sz="54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spcBef>
                <a:spcPct val="50000"/>
              </a:spcBef>
            </a:pPr>
            <a:r>
              <a:rPr lang="en-US" altLang="ko-KR" sz="8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Design of Low Noise and Wideband VCO Using 28-nm CMOS Technology</a:t>
            </a:r>
          </a:p>
          <a:p>
            <a:pPr algn="ctr">
              <a:spcBef>
                <a:spcPct val="50000"/>
              </a:spcBef>
            </a:pP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Jae Hyun Park, Dong </a:t>
            </a:r>
            <a:r>
              <a:rPr lang="en-US" altLang="ko-KR" sz="5400" dirty="0" err="1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Yeol</a:t>
            </a: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Yang and Byung-Sung Kim</a:t>
            </a:r>
          </a:p>
          <a:p>
            <a:pPr algn="ctr">
              <a:spcBef>
                <a:spcPct val="50000"/>
              </a:spcBef>
            </a:pP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RF Microelectronic Design Lab., Sungkyunkwan University, Suwon 440-746, Korea </a:t>
            </a:r>
          </a:p>
          <a:p>
            <a:pPr algn="ctr"/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1181101" y="10067925"/>
            <a:ext cx="28268612" cy="3019426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5000" b="1" dirty="0">
                <a:ln w="28575">
                  <a:noFill/>
                  <a:prstDash val="dash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  <a:p>
            <a:pPr algn="just"/>
            <a:r>
              <a:rPr kumimoji="1" lang="en-US" altLang="ko-KR" sz="48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  </a:t>
            </a:r>
            <a:r>
              <a:rPr kumimoji="1"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We propose a Low Noise and wideband VCO in 28-nm CMOS process. The VCO includes a two varactors that control to frequency at 14.7 GHz ~ 17.3 GHz</a:t>
            </a:r>
            <a:r>
              <a:rPr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has phase noise of 108.2 </a:t>
            </a:r>
            <a:r>
              <a:rPr lang="en-US" altLang="ko-KR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</a:t>
            </a:r>
            <a:r>
              <a:rPr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/Hz at 1 MHz offset frequency</a:t>
            </a:r>
            <a:endParaRPr kumimoji="1" lang="en-US" altLang="ko-KR" sz="4000" dirty="0">
              <a:solidFill>
                <a:schemeClr val="tx1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181101" y="13401675"/>
            <a:ext cx="28268612" cy="20395650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pic>
        <p:nvPicPr>
          <p:cNvPr id="10" name="오디오 9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449713" y="41978263"/>
            <a:ext cx="609600" cy="609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89">
                <a:extLst>
                  <a:ext uri="{FF2B5EF4-FFF2-40B4-BE49-F238E27FC236}">
                    <a16:creationId xmlns:a16="http://schemas.microsoft.com/office/drawing/2014/main" id="{BFEC2A34-35E8-4362-A011-34FFBDE787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38732" y="13763849"/>
                <a:ext cx="13614400" cy="9848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1pPr>
                <a:lvl2pPr marL="742950" indent="-285750" eaLnBrk="0" hangingPunct="0"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2pPr>
                <a:lvl3pPr marL="1143000" indent="-228600" eaLnBrk="0" hangingPunct="0"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3pPr>
                <a:lvl4pPr marL="1600200" indent="-228600" eaLnBrk="0" hangingPunct="0"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4pPr>
                <a:lvl5pPr marL="2057400" indent="-228600" eaLnBrk="0" hangingPunct="0"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3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HY견명조" panose="02030600000101010101" pitchFamily="18" charset="-127"/>
                  </a:defRPr>
                </a:lvl9pPr>
              </a:lstStyle>
              <a:p>
                <a:pPr algn="l" latinLnBrk="1"/>
                <a:r>
                  <a:rPr lang="en-US" altLang="ko-KR" sz="5000" b="0" dirty="0"/>
                  <a:t> </a:t>
                </a:r>
                <a:r>
                  <a:rPr lang="en-US" altLang="ko-KR" sz="5000" dirty="0"/>
                  <a:t>I. Introduction</a:t>
                </a:r>
              </a:p>
              <a:p>
                <a:pPr algn="l" latinLnBrk="1"/>
                <a:endParaRPr lang="ko-KR" altLang="ko-KR" sz="1000" dirty="0"/>
              </a:p>
              <a:p>
                <a:pPr algn="just"/>
                <a:r>
                  <a:rPr lang="en-US" altLang="ko-KR" sz="4000" b="0" dirty="0"/>
                  <a:t>    The FMCW(Frequency Modulated Continuous-Wave) radars play an important role in various applications. FMCW radars are generated by PLL(Phase Lock loop). FMCW signal is required to have fast chirp and high chirp linearity. To make a that property, VCO(Voltage Controlled Oscillator) is a key circuit. In this paper, We propose Low Noise and Wideband VCO 28-nm CMOS process. </a:t>
                </a:r>
              </a:p>
              <a:p>
                <a:pPr algn="just"/>
                <a:endParaRPr lang="en-US" altLang="ko-KR" sz="4000" b="0" dirty="0"/>
              </a:p>
              <a:p>
                <a:pPr algn="just"/>
                <a:endParaRPr lang="en-US" altLang="ko-KR" sz="2000" b="0" dirty="0"/>
              </a:p>
              <a:p>
                <a:pPr algn="just" latinLnBrk="1"/>
                <a:r>
                  <a:rPr lang="en-US" altLang="ko-KR" sz="5000" dirty="0"/>
                  <a:t>II. Description</a:t>
                </a:r>
              </a:p>
              <a:p>
                <a:pPr algn="just" latinLnBrk="1"/>
                <a:endParaRPr lang="en-US" altLang="ko-KR" sz="1000" dirty="0"/>
              </a:p>
              <a:p>
                <a:pPr algn="just"/>
                <a:r>
                  <a:rPr lang="en-US" altLang="ko-KR" sz="4000" b="0" dirty="0"/>
                  <a:t> </a:t>
                </a:r>
                <a:r>
                  <a:rPr lang="de-DE" altLang="ko-KR" sz="4000" b="0" kern="100" dirty="0">
                    <a:effectLst/>
                    <a:latin typeface="Times New Roman" panose="02020603050405020304" pitchFamily="18" charset="0"/>
                    <a:ea typeface="바탕" panose="02030600000101010101" pitchFamily="18" charset="-127"/>
                  </a:rPr>
                  <a:t>The proposed  VCO consists of two different size of varactors using TPM(two point modultaion) PLL topology.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altLang="ko-KR" sz="4000" b="0" i="1" kern="100" dirty="0" smtClean="0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</a:rPr>
                        </m:ctrlPr>
                      </m:sSubPr>
                      <m:e>
                        <m:r>
                          <a:rPr lang="en-US" altLang="ko-KR" sz="4000" b="0" i="1" kern="100" dirty="0" smtClean="0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</a:rPr>
                          <m:t>𝐾</m:t>
                        </m:r>
                      </m:e>
                      <m:sub>
                        <m:r>
                          <a:rPr lang="en-US" altLang="ko-KR" sz="4000" b="0" i="1" kern="100" dirty="0" smtClean="0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</a:rPr>
                          <m:t>𝑉𝐶𝑂</m:t>
                        </m:r>
                      </m:sub>
                    </m:sSub>
                  </m:oMath>
                </a14:m>
                <a:r>
                  <a:rPr lang="de-DE" altLang="ko-KR" sz="4000" b="0" kern="100" dirty="0">
                    <a:effectLst/>
                    <a:latin typeface="Times New Roman" panose="02020603050405020304" pitchFamily="18" charset="0"/>
                    <a:ea typeface="바탕" panose="02030600000101010101" pitchFamily="18" charset="-127"/>
                  </a:rPr>
                  <a:t> of bigger size varactors is 2.6 GHz/V and small size varactors is 117 MHz/ V.</a:t>
                </a:r>
                <a:r>
                  <a:rPr lang="en-US" altLang="ko-KR" sz="5400" b="0" kern="100" dirty="0">
                    <a:effectLst/>
                    <a:latin typeface="Times New Roman" panose="02020603050405020304" pitchFamily="18" charset="0"/>
                    <a:ea typeface="바탕" panose="02030600000101010101" pitchFamily="18" charset="-127"/>
                  </a:rPr>
                  <a:t> </a:t>
                </a:r>
                <a:endParaRPr lang="de-DE" altLang="ko-KR" sz="4000" b="0" kern="100" dirty="0">
                  <a:effectLst/>
                  <a:latin typeface="Times New Roman" panose="02020603050405020304" pitchFamily="18" charset="0"/>
                  <a:ea typeface="바탕" panose="02030600000101010101" pitchFamily="18" charset="-127"/>
                </a:endParaRPr>
              </a:p>
            </p:txBody>
          </p:sp>
        </mc:Choice>
        <mc:Fallback xmlns="">
          <p:sp>
            <p:nvSpPr>
              <p:cNvPr id="13" name="TextBox 89">
                <a:extLst>
                  <a:ext uri="{FF2B5EF4-FFF2-40B4-BE49-F238E27FC236}">
                    <a16:creationId xmlns:a16="http://schemas.microsoft.com/office/drawing/2014/main" id="{BFEC2A34-35E8-4362-A011-34FFBDE78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38732" y="13763849"/>
                <a:ext cx="13614400" cy="9848850"/>
              </a:xfrm>
              <a:prstGeom prst="rect">
                <a:avLst/>
              </a:prstGeom>
              <a:blipFill>
                <a:blip r:embed="rId5"/>
                <a:stretch>
                  <a:fillRect l="-2150" t="-1486" r="-1612" b="-136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모서리가 둥근 직사각형 13"/>
          <p:cNvSpPr/>
          <p:nvPr/>
        </p:nvSpPr>
        <p:spPr>
          <a:xfrm>
            <a:off x="1426035" y="34207450"/>
            <a:ext cx="28023678" cy="6340476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2880" algn="just"/>
            <a:endParaRPr kumimoji="1" lang="ko-KR" altLang="ko-KR" sz="7200" dirty="0">
              <a:solidFill>
                <a:schemeClr val="tx1"/>
              </a:solidFill>
              <a:latin typeface="Times New Roman" panose="02020603050405020304" pitchFamily="18" charset="0"/>
              <a:ea typeface="HY견명조" panose="02030600000101010101" pitchFamily="18" charset="-127"/>
            </a:endParaRPr>
          </a:p>
        </p:txBody>
      </p:sp>
      <p:sp>
        <p:nvSpPr>
          <p:cNvPr id="15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24582" y="13525724"/>
            <a:ext cx="13559968" cy="1148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algn="just"/>
            <a:endParaRPr lang="en-US" altLang="ko-KR" sz="2000" b="0" dirty="0"/>
          </a:p>
          <a:p>
            <a:r>
              <a:rPr lang="en-US" altLang="ko-KR" sz="5000" dirty="0"/>
              <a:t>III. Simulation Results</a:t>
            </a:r>
          </a:p>
          <a:p>
            <a:endParaRPr lang="en-US" altLang="ko-KR" sz="1000" b="0" dirty="0"/>
          </a:p>
          <a:p>
            <a:pPr algn="just"/>
            <a:r>
              <a:rPr lang="en-US" altLang="ko-KR" sz="4000" b="0" dirty="0"/>
              <a:t> Fig. 2 show the chip photograph of VCO. The overall chip size is 650 um * 500 um. Fig. 3 shows simulation result. VCO shows Phase noise of -108.2 </a:t>
            </a:r>
            <a:r>
              <a:rPr lang="en-US" altLang="ko-KR" sz="4000" b="0" dirty="0" err="1"/>
              <a:t>dBc</a:t>
            </a:r>
            <a:r>
              <a:rPr lang="en-US" altLang="ko-KR" sz="4000" b="0" dirty="0"/>
              <a:t>/Hz at 1 MHz offset frequency and oscillates at 14.7 GHz  ~ 17.3 GHz</a:t>
            </a:r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ko-KR" altLang="ko-KR" sz="5000" b="0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38B3480-0251-4481-B561-E2F9BAD0DAD9}"/>
              </a:ext>
            </a:extLst>
          </p:cNvPr>
          <p:cNvSpPr/>
          <p:nvPr/>
        </p:nvSpPr>
        <p:spPr>
          <a:xfrm>
            <a:off x="16954008" y="32693003"/>
            <a:ext cx="101011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</a:t>
            </a:r>
            <a:r>
              <a:rPr lang="en-US" altLang="ko-K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Phase Noise of VCO</a:t>
            </a:r>
            <a:endParaRPr lang="ko-KR" alt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38B3480-0251-4481-B561-E2F9BAD0DAD9}"/>
              </a:ext>
            </a:extLst>
          </p:cNvPr>
          <p:cNvSpPr/>
          <p:nvPr/>
        </p:nvSpPr>
        <p:spPr>
          <a:xfrm>
            <a:off x="3950156" y="32500114"/>
            <a:ext cx="89344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1. Schematic of VCO</a:t>
            </a:r>
            <a:endParaRPr lang="ko-KR" alt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732" y="34313977"/>
            <a:ext cx="27888514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indent="182880" algn="just"/>
            <a:r>
              <a:rPr lang="en-US" altLang="ko-KR" sz="5000" dirty="0">
                <a:cs typeface="Times New Roman" panose="02020603050405020304" pitchFamily="18" charset="0"/>
              </a:rPr>
              <a:t>IV. CONCLUSION</a:t>
            </a:r>
          </a:p>
          <a:p>
            <a:pPr indent="182880" algn="just"/>
            <a:r>
              <a:rPr lang="x-none" altLang="ko-KR" sz="4000" b="0" dirty="0"/>
              <a:t>Th</a:t>
            </a:r>
            <a:r>
              <a:rPr lang="en-US" altLang="ko-KR" sz="4000" b="0" dirty="0"/>
              <a:t>is paper demonstrated VCO</a:t>
            </a:r>
            <a:r>
              <a:rPr lang="x-none" altLang="ko-KR" sz="4000" b="0" dirty="0"/>
              <a:t> </a:t>
            </a:r>
            <a:r>
              <a:rPr lang="en-US" altLang="ko-KR" sz="4000" b="0" dirty="0"/>
              <a:t>using</a:t>
            </a:r>
            <a:r>
              <a:rPr lang="x-none" altLang="ko-KR" sz="4000" b="0" dirty="0"/>
              <a:t> Samsung </a:t>
            </a:r>
            <a:r>
              <a:rPr lang="en-US" altLang="ko-KR" sz="4000" b="0" dirty="0"/>
              <a:t>28</a:t>
            </a:r>
            <a:r>
              <a:rPr lang="x-none" altLang="ko-KR" sz="4000" b="0" dirty="0"/>
              <a:t>-nm CMOS. The </a:t>
            </a:r>
            <a:r>
              <a:rPr lang="en-US" altLang="ko-KR" sz="4000" b="0" dirty="0"/>
              <a:t>VCO </a:t>
            </a:r>
            <a:r>
              <a:rPr lang="x-none" altLang="ko-KR" sz="4000" b="0" dirty="0"/>
              <a:t>occupies </a:t>
            </a:r>
            <a:r>
              <a:rPr lang="en-US" altLang="ko-KR" sz="4000" b="0" dirty="0"/>
              <a:t>0.65mm</a:t>
            </a:r>
            <a:r>
              <a:rPr lang="x-none" altLang="ko-KR" sz="4000" b="0" dirty="0"/>
              <a:t>× </a:t>
            </a:r>
            <a:r>
              <a:rPr lang="en-US" altLang="ko-KR" sz="4000" b="0" dirty="0"/>
              <a:t>0.5</a:t>
            </a:r>
            <a:r>
              <a:rPr lang="x-none" altLang="ko-KR" sz="4000" b="0" dirty="0"/>
              <a:t> mm</a:t>
            </a:r>
            <a:r>
              <a:rPr lang="x-none" altLang="ko-KR" sz="4000" b="0" baseline="30000" dirty="0"/>
              <a:t>2</a:t>
            </a:r>
            <a:r>
              <a:rPr lang="en-US" altLang="ko-KR" sz="4000" b="0" dirty="0"/>
              <a:t>. Phase noise of 108.2 </a:t>
            </a:r>
            <a:r>
              <a:rPr lang="en-US" altLang="ko-KR" sz="4000" b="0" dirty="0" err="1"/>
              <a:t>dBc</a:t>
            </a:r>
            <a:r>
              <a:rPr lang="en-US" altLang="ko-KR" sz="4000" b="0" dirty="0"/>
              <a:t>/Hz at 1 MHz offset frequency.</a:t>
            </a:r>
            <a:endParaRPr lang="en-US" altLang="ko-KR" sz="4000" b="0" dirty="0">
              <a:cs typeface="Times New Roman" panose="02020603050405020304" pitchFamily="18" charset="0"/>
            </a:endParaRPr>
          </a:p>
        </p:txBody>
      </p:sp>
      <p:sp>
        <p:nvSpPr>
          <p:cNvPr id="23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033" y="36341403"/>
            <a:ext cx="28023679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indent="182880" algn="just"/>
            <a:r>
              <a:rPr lang="en-US" altLang="ko-KR" sz="5400" dirty="0"/>
              <a:t>Acknowledgement</a:t>
            </a:r>
          </a:p>
          <a:p>
            <a:pPr indent="182880" algn="just"/>
            <a:r>
              <a:rPr lang="en-US" altLang="ko-KR" sz="4000" b="0" dirty="0">
                <a:cs typeface="Times New Roman" pitchFamily="18" charset="0"/>
              </a:rPr>
              <a:t>This material is based upon work supported by the Ministry of Trade, Industry &amp; Energy(MOTIE, Korea) under Development Program of Next-Generation Intelligent Semiconductor Technology (Design and Manufacturing). No.20009868, Development of 120GHz light-weight low-power Radar SoC for OMS(Occupancy Monitoring System).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C37A2DE-E597-4694-A498-65357D258F95}"/>
              </a:ext>
            </a:extLst>
          </p:cNvPr>
          <p:cNvSpPr/>
          <p:nvPr/>
        </p:nvSpPr>
        <p:spPr>
          <a:xfrm>
            <a:off x="16954008" y="24348009"/>
            <a:ext cx="101011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</a:t>
            </a:r>
            <a:r>
              <a:rPr lang="en-US" altLang="ko-K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Chip photograph</a:t>
            </a:r>
            <a:endParaRPr lang="ko-KR" alt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6EE0787-3E59-473E-A2FE-6967593031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4652" y="17711013"/>
            <a:ext cx="8359826" cy="6636996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2A79A534-17F1-4FF2-BF1D-BB6B7AC8D9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1711" y="23818453"/>
            <a:ext cx="5528442" cy="849940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6E314D5F-B15A-4B69-9659-F407F2BA3E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195506" y="25160333"/>
            <a:ext cx="9574281" cy="732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632"/>
    </mc:Choice>
    <mc:Fallback xmlns="">
      <p:transition spd="slow" advTm="226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1314</TotalTime>
  <Words>365</Words>
  <Application>Microsoft Office PowerPoint</Application>
  <PresentationFormat>사용자 지정</PresentationFormat>
  <Paragraphs>33</Paragraphs>
  <Slides>1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HY견고딕</vt:lpstr>
      <vt:lpstr>Arial</vt:lpstr>
      <vt:lpstr>Calibri</vt:lpstr>
      <vt:lpstr>Calibri Light</vt:lpstr>
      <vt:lpstr>Cambria Math</vt:lpstr>
      <vt:lpstr>Times New Roman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양동열</cp:lastModifiedBy>
  <cp:revision>44</cp:revision>
  <dcterms:created xsi:type="dcterms:W3CDTF">2018-03-08T06:02:33Z</dcterms:created>
  <dcterms:modified xsi:type="dcterms:W3CDTF">2022-05-04T11:11:58Z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\\115.145.210.27\개인용\[IDEC]\MPW1803_202008_CDC\24GHzRX.pptx</vt:lpwstr>
  </property>
</Properties>
</file>